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9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361FE-8FEA-47E3-BA37-326B9C693E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A7ABFA-4CF5-46B7-8F20-45479A22DC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15B6D-F672-470A-87B7-2222635E6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CC0E1-3C09-4D62-869C-037C8950EBCF}" type="datetimeFigureOut">
              <a:rPr lang="en-NL" smtClean="0"/>
              <a:t>02/09/2019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4B006-2EA0-46EA-B8E2-44D369F5E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6E12C-9CBE-4B54-9C23-E1ABCC611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7506-98BC-4667-8E94-39D9C753090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775722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D92DD-94DB-43A2-AF0D-CDDC1E70E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ECEC63-C2D8-439E-94A7-3D99D8E194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6F35C-0846-41EE-A03E-EC6DB3AB4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CC0E1-3C09-4D62-869C-037C8950EBCF}" type="datetimeFigureOut">
              <a:rPr lang="en-NL" smtClean="0"/>
              <a:t>02/09/2019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788B2-1927-42AA-8C10-F53C15624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0BC88-504E-442F-BC81-9125F017E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7506-98BC-4667-8E94-39D9C753090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3081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F5079A-17CB-4124-99A1-006C002358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17EE-BFC8-42F9-8115-F5510C02F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6F7E8-E7C6-4C88-A9F9-961DC3EDD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CC0E1-3C09-4D62-869C-037C8950EBCF}" type="datetimeFigureOut">
              <a:rPr lang="en-NL" smtClean="0"/>
              <a:t>02/09/2019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A3C9C-07C6-48E3-A935-8E3EA1BE7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17F37-5613-421C-9ECC-0895DED45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7506-98BC-4667-8E94-39D9C753090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2289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C84B6-F6B1-4786-B4EF-8A507E0EF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BD587-C820-4FAC-A9B4-0C1F2A48E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D6431-67A6-4811-9137-D0A418E31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CC0E1-3C09-4D62-869C-037C8950EBCF}" type="datetimeFigureOut">
              <a:rPr lang="en-NL" smtClean="0"/>
              <a:t>02/09/2019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F0A43-7AD5-481D-BC8E-46CB09150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73C38-D928-412B-890F-4F318201E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7506-98BC-4667-8E94-39D9C753090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9359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5F0D2-87C6-4417-BF50-4F04B5A49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4B709A-72AB-4C24-B176-602E50BE9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D332A-BC8B-4075-9565-6F8362D78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CC0E1-3C09-4D62-869C-037C8950EBCF}" type="datetimeFigureOut">
              <a:rPr lang="en-NL" smtClean="0"/>
              <a:t>02/09/2019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0C6E68-2D61-45DE-88F3-D1DA4E95F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80054-F547-43A7-9593-E57B45F44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7506-98BC-4667-8E94-39D9C753090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45526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B793E-FD20-402D-9276-5CC1C2DC5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77A3C-F6E2-4220-8B07-1EAED90F05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5EB193-6095-4458-AC9D-382B8BDE0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294B78-B75F-43CB-91CD-2171C5E99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CC0E1-3C09-4D62-869C-037C8950EBCF}" type="datetimeFigureOut">
              <a:rPr lang="en-NL" smtClean="0"/>
              <a:t>02/09/2019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DB8D1B-B53E-4779-A858-CA8697544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A9DEC6-52CB-4B92-ADD3-C4B6A2E61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7506-98BC-4667-8E94-39D9C753090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90662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17AEC-B64E-4C13-B93A-CBC6F7F50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2132BE-DBB8-45E0-9D08-84EEB9473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D700F2-9F66-49EC-889C-A1BB94DD5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923BA6-1F30-4D88-8C24-281A0B10ED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E5E23A-5061-42D8-AE4F-018B075A42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FE1712-31A5-4A59-AD5B-B465D306C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CC0E1-3C09-4D62-869C-037C8950EBCF}" type="datetimeFigureOut">
              <a:rPr lang="en-NL" smtClean="0"/>
              <a:t>02/09/2019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2C513B-0690-43BD-9AE7-3D3D8C769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BC2498-7267-40C3-B0B0-6D3A7B15D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7506-98BC-4667-8E94-39D9C753090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837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88CFF-74B6-4C3A-A8A4-1D1CC82A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D76270-E9FF-4595-996B-6EAAFA5C4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CC0E1-3C09-4D62-869C-037C8950EBCF}" type="datetimeFigureOut">
              <a:rPr lang="en-NL" smtClean="0"/>
              <a:t>02/09/2019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F5FF06-10B4-4DC6-989C-74144D0F2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59670C-0C5D-4CB8-B487-FFA87F34B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7506-98BC-4667-8E94-39D9C753090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508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77866-9085-4C38-9CA6-47DB7138A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CC0E1-3C09-4D62-869C-037C8950EBCF}" type="datetimeFigureOut">
              <a:rPr lang="en-NL" smtClean="0"/>
              <a:t>02/09/2019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31D3C6-B02F-44B7-8985-84E122B17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B2F603-9B5E-46E3-9A83-BACB4A65A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7506-98BC-4667-8E94-39D9C753090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07347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2FE28-CFED-4C28-A37D-7456D0727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A736B-8B29-4E41-80AC-E6C9A5E3A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ED6781-10DD-4D0B-BB6B-E1CD98F175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4A5C09-DF78-4BF4-935F-19040F4DE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CC0E1-3C09-4D62-869C-037C8950EBCF}" type="datetimeFigureOut">
              <a:rPr lang="en-NL" smtClean="0"/>
              <a:t>02/09/2019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6493C6-59CD-4214-8BD5-1B889DB03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49CC08-B8CA-467D-A316-DC9112B16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7506-98BC-4667-8E94-39D9C753090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7044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FFFD2-8CF7-460F-9A25-41A321227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AB6049-06BC-42D0-A972-8E177CBAD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87163A-995E-49E8-94C6-FF8394A4D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5B2FAC-D340-4D51-8861-6894E43AC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CC0E1-3C09-4D62-869C-037C8950EBCF}" type="datetimeFigureOut">
              <a:rPr lang="en-NL" smtClean="0"/>
              <a:t>02/09/2019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9946EB-EABF-42F1-891D-C7B8D9A41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F156CB-0AA5-4AAC-B089-915D4FFBD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7506-98BC-4667-8E94-39D9C753090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61863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DF4230-3EBE-4589-BD63-5A45E591F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08AEC4-6A93-4B8C-B4CB-CCD95F7ED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B67E3-2C42-470D-8DC8-C7010A22FF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CC0E1-3C09-4D62-869C-037C8950EBCF}" type="datetimeFigureOut">
              <a:rPr lang="en-NL" smtClean="0"/>
              <a:t>02/09/2019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F2D71E-4175-4074-902C-41C6B9EE6A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169BA-03FE-48AF-8AB8-A3DED51B0C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B7506-98BC-4667-8E94-39D9C753090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8829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341A65B-5781-44F0-8C47-1511CC2DB87D}"/>
              </a:ext>
            </a:extLst>
          </p:cNvPr>
          <p:cNvSpPr/>
          <p:nvPr/>
        </p:nvSpPr>
        <p:spPr>
          <a:xfrm>
            <a:off x="2514441" y="745415"/>
            <a:ext cx="2163297" cy="51435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2B89DFD-F6F5-44E0-BDF4-8C52E170EA20}"/>
              </a:ext>
            </a:extLst>
          </p:cNvPr>
          <p:cNvSpPr/>
          <p:nvPr/>
        </p:nvSpPr>
        <p:spPr>
          <a:xfrm>
            <a:off x="2825145" y="745415"/>
            <a:ext cx="1081069" cy="51435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65CA1B4-3AB4-4175-9141-46D21F9C3CA7}"/>
              </a:ext>
            </a:extLst>
          </p:cNvPr>
          <p:cNvCxnSpPr>
            <a:cxnSpLocks/>
          </p:cNvCxnSpPr>
          <p:nvPr/>
        </p:nvCxnSpPr>
        <p:spPr>
          <a:xfrm flipH="1">
            <a:off x="2349473" y="999614"/>
            <a:ext cx="2009183" cy="2758677"/>
          </a:xfrm>
          <a:prstGeom prst="line">
            <a:avLst/>
          </a:prstGeom>
          <a:ln w="19050">
            <a:solidFill>
              <a:srgbClr val="92D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C21AF3C4-9FAE-4E89-B7BA-A8FBB2306D46}"/>
              </a:ext>
            </a:extLst>
          </p:cNvPr>
          <p:cNvSpPr/>
          <p:nvPr/>
        </p:nvSpPr>
        <p:spPr>
          <a:xfrm>
            <a:off x="2457995" y="745415"/>
            <a:ext cx="333794" cy="514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2EB69E-55F4-4542-B9C5-776FC2C69292}"/>
              </a:ext>
            </a:extLst>
          </p:cNvPr>
          <p:cNvSpPr/>
          <p:nvPr/>
        </p:nvSpPr>
        <p:spPr>
          <a:xfrm>
            <a:off x="3911916" y="745415"/>
            <a:ext cx="184798" cy="514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4F75E04-48AA-4ED1-AA11-99DA1FB6D2BD}"/>
              </a:ext>
            </a:extLst>
          </p:cNvPr>
          <p:cNvCxnSpPr>
            <a:cxnSpLocks/>
          </p:cNvCxnSpPr>
          <p:nvPr/>
        </p:nvCxnSpPr>
        <p:spPr>
          <a:xfrm>
            <a:off x="2585827" y="745415"/>
            <a:ext cx="425037" cy="0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57E0342-34A6-4238-AC36-41211B22F6CA}"/>
              </a:ext>
            </a:extLst>
          </p:cNvPr>
          <p:cNvCxnSpPr>
            <a:cxnSpLocks/>
          </p:cNvCxnSpPr>
          <p:nvPr/>
        </p:nvCxnSpPr>
        <p:spPr>
          <a:xfrm>
            <a:off x="2585827" y="1259765"/>
            <a:ext cx="425037" cy="0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0B8A7A9-825A-4CC9-92F0-9E7DED76C884}"/>
              </a:ext>
            </a:extLst>
          </p:cNvPr>
          <p:cNvCxnSpPr>
            <a:cxnSpLocks/>
          </p:cNvCxnSpPr>
          <p:nvPr/>
        </p:nvCxnSpPr>
        <p:spPr>
          <a:xfrm>
            <a:off x="4159816" y="1137132"/>
            <a:ext cx="383381" cy="245268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64722C9-3226-40A1-B704-94FDCDCAA7D3}"/>
              </a:ext>
            </a:extLst>
          </p:cNvPr>
          <p:cNvCxnSpPr>
            <a:cxnSpLocks/>
          </p:cNvCxnSpPr>
          <p:nvPr/>
        </p:nvCxnSpPr>
        <p:spPr>
          <a:xfrm>
            <a:off x="4358653" y="340601"/>
            <a:ext cx="0" cy="1323975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F324C67-7B73-40BC-91F2-A75D625BA8D6}"/>
              </a:ext>
            </a:extLst>
          </p:cNvPr>
          <p:cNvCxnSpPr>
            <a:cxnSpLocks/>
          </p:cNvCxnSpPr>
          <p:nvPr/>
        </p:nvCxnSpPr>
        <p:spPr>
          <a:xfrm>
            <a:off x="2791789" y="340602"/>
            <a:ext cx="0" cy="1323975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56CD363-8E1E-4BE6-BE98-2067E997AEAE}"/>
              </a:ext>
            </a:extLst>
          </p:cNvPr>
          <p:cNvCxnSpPr>
            <a:cxnSpLocks/>
          </p:cNvCxnSpPr>
          <p:nvPr/>
        </p:nvCxnSpPr>
        <p:spPr>
          <a:xfrm>
            <a:off x="4159816" y="632305"/>
            <a:ext cx="383381" cy="245268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0BC4C4D-8734-455B-B885-FA0EEED93788}"/>
              </a:ext>
            </a:extLst>
          </p:cNvPr>
          <p:cNvCxnSpPr>
            <a:cxnSpLocks/>
          </p:cNvCxnSpPr>
          <p:nvPr/>
        </p:nvCxnSpPr>
        <p:spPr>
          <a:xfrm>
            <a:off x="2585827" y="999614"/>
            <a:ext cx="425037" cy="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07CBEF0-8CB3-400C-BD40-1964624AB9E0}"/>
              </a:ext>
            </a:extLst>
          </p:cNvPr>
          <p:cNvCxnSpPr>
            <a:cxnSpLocks/>
          </p:cNvCxnSpPr>
          <p:nvPr/>
        </p:nvCxnSpPr>
        <p:spPr>
          <a:xfrm>
            <a:off x="4159816" y="854956"/>
            <a:ext cx="383381" cy="26669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B40B711-4404-49FC-ADE7-DC2CCB581604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2791789" y="1002590"/>
            <a:ext cx="0" cy="2879824"/>
          </a:xfrm>
          <a:prstGeom prst="line">
            <a:avLst/>
          </a:prstGeom>
          <a:ln w="19050">
            <a:solidFill>
              <a:srgbClr val="92D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>
            <a:extLst>
              <a:ext uri="{FF2B5EF4-FFF2-40B4-BE49-F238E27FC236}">
                <a16:creationId xmlns:a16="http://schemas.microsoft.com/office/drawing/2014/main" id="{6255B6B5-4B73-4DCB-B727-A9A84EAFB29E}"/>
              </a:ext>
            </a:extLst>
          </p:cNvPr>
          <p:cNvSpPr/>
          <p:nvPr/>
        </p:nvSpPr>
        <p:spPr>
          <a:xfrm>
            <a:off x="124803" y="472464"/>
            <a:ext cx="5333981" cy="5324475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EE7F360-EC3A-438D-B736-04C5A0095C1A}"/>
              </a:ext>
            </a:extLst>
          </p:cNvPr>
          <p:cNvSpPr/>
          <p:nvPr/>
        </p:nvSpPr>
        <p:spPr>
          <a:xfrm>
            <a:off x="623590" y="1009435"/>
            <a:ext cx="4319658" cy="4308560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 dirty="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15C20B3-203B-4907-8346-AF8722221019}"/>
              </a:ext>
            </a:extLst>
          </p:cNvPr>
          <p:cNvCxnSpPr>
            <a:cxnSpLocks/>
          </p:cNvCxnSpPr>
          <p:nvPr/>
        </p:nvCxnSpPr>
        <p:spPr>
          <a:xfrm>
            <a:off x="3568078" y="360243"/>
            <a:ext cx="0" cy="1323975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185D10BD-F225-4BA1-A667-FBD66D29885D}"/>
              </a:ext>
            </a:extLst>
          </p:cNvPr>
          <p:cNvCxnSpPr>
            <a:cxnSpLocks/>
          </p:cNvCxnSpPr>
          <p:nvPr/>
        </p:nvCxnSpPr>
        <p:spPr>
          <a:xfrm>
            <a:off x="3376713" y="970458"/>
            <a:ext cx="397014" cy="133349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>
            <a:extLst>
              <a:ext uri="{FF2B5EF4-FFF2-40B4-BE49-F238E27FC236}">
                <a16:creationId xmlns:a16="http://schemas.microsoft.com/office/drawing/2014/main" id="{8DCF1D59-C3FB-493D-8619-9DB1EB7E66F8}"/>
              </a:ext>
            </a:extLst>
          </p:cNvPr>
          <p:cNvSpPr/>
          <p:nvPr/>
        </p:nvSpPr>
        <p:spPr>
          <a:xfrm>
            <a:off x="477214" y="891867"/>
            <a:ext cx="4619626" cy="4571697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E5899957-B661-4899-BA0D-464771BCBC62}"/>
              </a:ext>
            </a:extLst>
          </p:cNvPr>
          <p:cNvCxnSpPr>
            <a:cxnSpLocks/>
          </p:cNvCxnSpPr>
          <p:nvPr/>
        </p:nvCxnSpPr>
        <p:spPr>
          <a:xfrm flipH="1">
            <a:off x="2514441" y="1018367"/>
            <a:ext cx="1063170" cy="2886375"/>
          </a:xfrm>
          <a:prstGeom prst="line">
            <a:avLst/>
          </a:prstGeom>
          <a:ln w="19050">
            <a:solidFill>
              <a:srgbClr val="FFC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Arc 93">
            <a:extLst>
              <a:ext uri="{FF2B5EF4-FFF2-40B4-BE49-F238E27FC236}">
                <a16:creationId xmlns:a16="http://schemas.microsoft.com/office/drawing/2014/main" id="{78F902B3-790C-4313-8BBC-743421AB0F43}"/>
              </a:ext>
            </a:extLst>
          </p:cNvPr>
          <p:cNvSpPr/>
          <p:nvPr/>
        </p:nvSpPr>
        <p:spPr>
          <a:xfrm>
            <a:off x="2195359" y="2235087"/>
            <a:ext cx="1181354" cy="323347"/>
          </a:xfrm>
          <a:prstGeom prst="arc">
            <a:avLst>
              <a:gd name="adj1" fmla="val 16200000"/>
              <a:gd name="adj2" fmla="val 2154244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95" name="Arc 94">
            <a:extLst>
              <a:ext uri="{FF2B5EF4-FFF2-40B4-BE49-F238E27FC236}">
                <a16:creationId xmlns:a16="http://schemas.microsoft.com/office/drawing/2014/main" id="{9462CF1B-48D7-4C6D-AB8E-1F5C7CBEF91C}"/>
              </a:ext>
            </a:extLst>
          </p:cNvPr>
          <p:cNvSpPr/>
          <p:nvPr/>
        </p:nvSpPr>
        <p:spPr>
          <a:xfrm>
            <a:off x="2360849" y="1862933"/>
            <a:ext cx="851215" cy="313370"/>
          </a:xfrm>
          <a:prstGeom prst="arc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D62BE91-B7AC-4E78-A4A6-7FD43F11E346}"/>
              </a:ext>
            </a:extLst>
          </p:cNvPr>
          <p:cNvSpPr txBox="1"/>
          <p:nvPr/>
        </p:nvSpPr>
        <p:spPr>
          <a:xfrm>
            <a:off x="2858124" y="1556197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solidFill>
                  <a:srgbClr val="0070C0"/>
                </a:solidFill>
              </a:rPr>
              <a:t>β</a:t>
            </a:r>
            <a:endParaRPr lang="en-NL" dirty="0">
              <a:solidFill>
                <a:srgbClr val="0070C0"/>
              </a:solidFill>
            </a:endParaRP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6F107755-3D08-4A73-B33B-665ED4B14254}"/>
              </a:ext>
            </a:extLst>
          </p:cNvPr>
          <p:cNvSpPr/>
          <p:nvPr/>
        </p:nvSpPr>
        <p:spPr>
          <a:xfrm>
            <a:off x="2723163" y="926388"/>
            <a:ext cx="114300" cy="1095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C03538B0-3FF4-44F4-B1E5-04489CBE75D6}"/>
              </a:ext>
            </a:extLst>
          </p:cNvPr>
          <p:cNvSpPr/>
          <p:nvPr/>
        </p:nvSpPr>
        <p:spPr>
          <a:xfrm>
            <a:off x="4276618" y="945883"/>
            <a:ext cx="114300" cy="1095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9505A829-5121-4E4D-9423-1ABBC851BBF2}"/>
              </a:ext>
            </a:extLst>
          </p:cNvPr>
          <p:cNvSpPr/>
          <p:nvPr/>
        </p:nvSpPr>
        <p:spPr>
          <a:xfrm>
            <a:off x="3492861" y="945883"/>
            <a:ext cx="114300" cy="1095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7F66EB66-3317-4CDE-9614-86CE4F7A70A8}"/>
              </a:ext>
            </a:extLst>
          </p:cNvPr>
          <p:cNvSpPr/>
          <p:nvPr/>
        </p:nvSpPr>
        <p:spPr>
          <a:xfrm>
            <a:off x="2733675" y="3122793"/>
            <a:ext cx="114300" cy="1095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04FE29C4-4A22-4441-8C2F-879941031A3C}"/>
              </a:ext>
            </a:extLst>
          </p:cNvPr>
          <p:cNvSpPr txBox="1"/>
          <p:nvPr/>
        </p:nvSpPr>
        <p:spPr>
          <a:xfrm>
            <a:off x="2401792" y="2992897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</a:t>
            </a:r>
            <a:endParaRPr lang="en-NL" dirty="0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EECC0CE8-0BC8-4A84-9665-849DD34B91A1}"/>
              </a:ext>
            </a:extLst>
          </p:cNvPr>
          <p:cNvSpPr txBox="1"/>
          <p:nvPr/>
        </p:nvSpPr>
        <p:spPr>
          <a:xfrm>
            <a:off x="2764648" y="70689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endParaRPr lang="en-NL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0326AB71-EBEA-434B-93C7-91D3E891430C}"/>
              </a:ext>
            </a:extLst>
          </p:cNvPr>
          <p:cNvSpPr txBox="1"/>
          <p:nvPr/>
        </p:nvSpPr>
        <p:spPr>
          <a:xfrm>
            <a:off x="4310994" y="734050"/>
            <a:ext cx="290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endParaRPr lang="en-NL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B043176-FBF5-45DD-82A9-C838B599F9C0}"/>
              </a:ext>
            </a:extLst>
          </p:cNvPr>
          <p:cNvSpPr txBox="1"/>
          <p:nvPr/>
        </p:nvSpPr>
        <p:spPr>
          <a:xfrm>
            <a:off x="3537420" y="741722"/>
            <a:ext cx="290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endParaRPr lang="en-NL" dirty="0"/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004BD7FE-E876-4DF2-8924-2786996445A6}"/>
              </a:ext>
            </a:extLst>
          </p:cNvPr>
          <p:cNvCxnSpPr>
            <a:cxnSpLocks/>
          </p:cNvCxnSpPr>
          <p:nvPr/>
        </p:nvCxnSpPr>
        <p:spPr>
          <a:xfrm>
            <a:off x="2878929" y="1103382"/>
            <a:ext cx="0" cy="23443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111CE733-3AC2-45CE-B16F-DF1F9A6F26F2}"/>
              </a:ext>
            </a:extLst>
          </p:cNvPr>
          <p:cNvCxnSpPr>
            <a:cxnSpLocks/>
          </p:cNvCxnSpPr>
          <p:nvPr/>
        </p:nvCxnSpPr>
        <p:spPr>
          <a:xfrm flipH="1">
            <a:off x="2878929" y="1103382"/>
            <a:ext cx="23671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B0EF4734-B529-4D11-AB49-55EE9C34F2DC}"/>
              </a:ext>
            </a:extLst>
          </p:cNvPr>
          <p:cNvCxnSpPr>
            <a:cxnSpLocks/>
          </p:cNvCxnSpPr>
          <p:nvPr/>
        </p:nvCxnSpPr>
        <p:spPr>
          <a:xfrm>
            <a:off x="3286243" y="195034"/>
            <a:ext cx="2592807" cy="1779221"/>
          </a:xfrm>
          <a:prstGeom prst="line">
            <a:avLst/>
          </a:prstGeom>
          <a:ln w="19050">
            <a:solidFill>
              <a:srgbClr val="92D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0FE1530-2606-499B-A32E-42A9848648D3}"/>
              </a:ext>
            </a:extLst>
          </p:cNvPr>
          <p:cNvCxnSpPr>
            <a:cxnSpLocks/>
          </p:cNvCxnSpPr>
          <p:nvPr/>
        </p:nvCxnSpPr>
        <p:spPr>
          <a:xfrm flipV="1">
            <a:off x="591328" y="1012388"/>
            <a:ext cx="5517612" cy="11300"/>
          </a:xfrm>
          <a:prstGeom prst="line">
            <a:avLst/>
          </a:prstGeom>
          <a:ln w="19050">
            <a:solidFill>
              <a:srgbClr val="92D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63E461A1-CCAD-480E-B3D1-775226CF49E6}"/>
              </a:ext>
            </a:extLst>
          </p:cNvPr>
          <p:cNvSpPr txBox="1"/>
          <p:nvPr/>
        </p:nvSpPr>
        <p:spPr>
          <a:xfrm>
            <a:off x="5422242" y="1132273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solidFill>
                  <a:srgbClr val="0070C0"/>
                </a:solidFill>
              </a:rPr>
              <a:t>α</a:t>
            </a:r>
            <a:endParaRPr lang="en-NL" dirty="0">
              <a:solidFill>
                <a:srgbClr val="0070C0"/>
              </a:solidFill>
            </a:endParaRPr>
          </a:p>
        </p:txBody>
      </p:sp>
      <p:sp>
        <p:nvSpPr>
          <p:cNvPr id="133" name="Arc 132">
            <a:extLst>
              <a:ext uri="{FF2B5EF4-FFF2-40B4-BE49-F238E27FC236}">
                <a16:creationId xmlns:a16="http://schemas.microsoft.com/office/drawing/2014/main" id="{7C121D98-DF7D-4641-95E6-E2DA35950138}"/>
              </a:ext>
            </a:extLst>
          </p:cNvPr>
          <p:cNvSpPr/>
          <p:nvPr/>
        </p:nvSpPr>
        <p:spPr>
          <a:xfrm rot="5400000">
            <a:off x="4712124" y="845682"/>
            <a:ext cx="1181354" cy="323347"/>
          </a:xfrm>
          <a:prstGeom prst="arc">
            <a:avLst>
              <a:gd name="adj1" fmla="val 16200000"/>
              <a:gd name="adj2" fmla="val 2154244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68B77AFD-CDB5-46A9-A98D-A6D9FCD1AF05}"/>
              </a:ext>
            </a:extLst>
          </p:cNvPr>
          <p:cNvSpPr txBox="1"/>
          <p:nvPr/>
        </p:nvSpPr>
        <p:spPr>
          <a:xfrm>
            <a:off x="6830983" y="1782249"/>
            <a:ext cx="1786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RM = RF / tan (</a:t>
            </a:r>
            <a:r>
              <a:rPr lang="el-GR" dirty="0"/>
              <a:t>α</a:t>
            </a:r>
            <a:r>
              <a:rPr lang="en-US" dirty="0"/>
              <a:t>)</a:t>
            </a:r>
            <a:endParaRPr lang="en-NL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C3F08D94-7222-4AC1-8D91-5FF23A0C1D3E}"/>
              </a:ext>
            </a:extLst>
          </p:cNvPr>
          <p:cNvSpPr txBox="1"/>
          <p:nvPr/>
        </p:nvSpPr>
        <p:spPr>
          <a:xfrm>
            <a:off x="6830983" y="2183551"/>
            <a:ext cx="3625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β</a:t>
            </a:r>
            <a:r>
              <a:rPr lang="en-US" dirty="0"/>
              <a:t> = </a:t>
            </a:r>
            <a:r>
              <a:rPr lang="en-US" dirty="0" err="1"/>
              <a:t>atan</a:t>
            </a:r>
            <a:r>
              <a:rPr lang="en-US" dirty="0"/>
              <a:t> (RC / RM) = </a:t>
            </a:r>
            <a:r>
              <a:rPr lang="en-US" dirty="0" err="1"/>
              <a:t>atan</a:t>
            </a:r>
            <a:r>
              <a:rPr lang="en-US" dirty="0"/>
              <a:t> (½ tan (</a:t>
            </a:r>
            <a:r>
              <a:rPr lang="el-GR" dirty="0"/>
              <a:t>α</a:t>
            </a:r>
            <a:r>
              <a:rPr lang="en-US" dirty="0"/>
              <a:t>)) </a:t>
            </a:r>
            <a:endParaRPr lang="en-NL" dirty="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AC991901-5AEF-4ECF-9B20-1357B6717C7E}"/>
              </a:ext>
            </a:extLst>
          </p:cNvPr>
          <p:cNvSpPr txBox="1"/>
          <p:nvPr/>
        </p:nvSpPr>
        <p:spPr>
          <a:xfrm>
            <a:off x="5965696" y="1160848"/>
            <a:ext cx="611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From symmetry considerations: all points of car describe circles.</a:t>
            </a:r>
            <a:endParaRPr lang="en-NL" dirty="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FD19AA03-FDF6-4D34-A0E6-54A150FE2B00}"/>
              </a:ext>
            </a:extLst>
          </p:cNvPr>
          <p:cNvSpPr txBox="1"/>
          <p:nvPr/>
        </p:nvSpPr>
        <p:spPr>
          <a:xfrm>
            <a:off x="6040989" y="3318279"/>
            <a:ext cx="4750275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Suppose approximated linear displacement </a:t>
            </a:r>
            <a:r>
              <a:rPr lang="el-GR" dirty="0"/>
              <a:t>Δ</a:t>
            </a:r>
            <a:r>
              <a:rPr lang="en-US" dirty="0"/>
              <a:t>x.</a:t>
            </a:r>
          </a:p>
          <a:p>
            <a:r>
              <a:rPr lang="en-US" dirty="0"/>
              <a:t>then </a:t>
            </a:r>
            <a:r>
              <a:rPr lang="en-US" b="1" u="sng" dirty="0"/>
              <a:t>Δ</a:t>
            </a:r>
            <a:r>
              <a:rPr lang="el-GR" b="1" u="sng" dirty="0"/>
              <a:t>α</a:t>
            </a:r>
            <a:r>
              <a:rPr lang="en-US" dirty="0"/>
              <a:t> = 2 </a:t>
            </a:r>
            <a:r>
              <a:rPr lang="el-GR" dirty="0"/>
              <a:t>π</a:t>
            </a:r>
            <a:r>
              <a:rPr lang="en-US" dirty="0"/>
              <a:t> </a:t>
            </a:r>
            <a:r>
              <a:rPr lang="el-GR" dirty="0"/>
              <a:t>Δ</a:t>
            </a:r>
            <a:r>
              <a:rPr lang="en-US" dirty="0"/>
              <a:t>x / (2 </a:t>
            </a:r>
            <a:r>
              <a:rPr lang="el-GR" dirty="0"/>
              <a:t>π</a:t>
            </a:r>
            <a:r>
              <a:rPr lang="en-US" dirty="0"/>
              <a:t> CM) = </a:t>
            </a:r>
            <a:r>
              <a:rPr lang="el-GR" dirty="0"/>
              <a:t>Δ</a:t>
            </a:r>
            <a:r>
              <a:rPr lang="en-US" dirty="0"/>
              <a:t>x / CM =</a:t>
            </a:r>
          </a:p>
          <a:p>
            <a:r>
              <a:rPr lang="en-US" dirty="0"/>
              <a:t>2 </a:t>
            </a:r>
            <a:r>
              <a:rPr lang="en-US" dirty="0" err="1"/>
              <a:t>Δx</a:t>
            </a:r>
            <a:r>
              <a:rPr lang="en-US" dirty="0"/>
              <a:t> sin (</a:t>
            </a:r>
            <a:r>
              <a:rPr lang="el-GR" dirty="0"/>
              <a:t>β</a:t>
            </a:r>
            <a:r>
              <a:rPr lang="en-US" dirty="0"/>
              <a:t>) / RF = </a:t>
            </a:r>
            <a:r>
              <a:rPr lang="en-US" b="1" u="sng" dirty="0"/>
              <a:t>2 </a:t>
            </a:r>
            <a:r>
              <a:rPr lang="en-US" b="1" u="sng" dirty="0" err="1"/>
              <a:t>Δx</a:t>
            </a:r>
            <a:r>
              <a:rPr lang="en-US" b="1" u="sng" dirty="0"/>
              <a:t> sin (</a:t>
            </a:r>
            <a:r>
              <a:rPr lang="en-US" b="1" u="sng" dirty="0" err="1"/>
              <a:t>atan</a:t>
            </a:r>
            <a:r>
              <a:rPr lang="en-US" b="1" u="sng" dirty="0"/>
              <a:t> (</a:t>
            </a:r>
            <a:r>
              <a:rPr lang="en-US" b="1" u="sng" dirty="0" err="1"/>
              <a:t>½tan</a:t>
            </a:r>
            <a:r>
              <a:rPr lang="en-US" b="1" u="sng" dirty="0"/>
              <a:t> (</a:t>
            </a:r>
            <a:r>
              <a:rPr lang="el-GR" b="1" u="sng" dirty="0"/>
              <a:t>α</a:t>
            </a:r>
            <a:r>
              <a:rPr lang="en-US" b="1" u="sng" dirty="0"/>
              <a:t>)) / RF </a:t>
            </a:r>
            <a:endParaRPr lang="en-NL" b="1" u="sng" dirty="0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5A49C29B-9BBE-4B59-835F-97316315F4C3}"/>
              </a:ext>
            </a:extLst>
          </p:cNvPr>
          <p:cNvSpPr txBox="1"/>
          <p:nvPr/>
        </p:nvSpPr>
        <p:spPr>
          <a:xfrm>
            <a:off x="6830983" y="2696103"/>
            <a:ext cx="3188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CM = RC / sin (</a:t>
            </a:r>
            <a:r>
              <a:rPr lang="el-GR" dirty="0"/>
              <a:t>β</a:t>
            </a:r>
            <a:r>
              <a:rPr lang="en-US" dirty="0"/>
              <a:t>) = ½ RF / sin (</a:t>
            </a:r>
            <a:r>
              <a:rPr lang="el-GR" dirty="0"/>
              <a:t>β</a:t>
            </a:r>
            <a:r>
              <a:rPr lang="en-US" dirty="0"/>
              <a:t>)</a:t>
            </a:r>
            <a:endParaRPr lang="en-NL" dirty="0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BB33790C-33AD-4C91-8559-01B914C01406}"/>
              </a:ext>
            </a:extLst>
          </p:cNvPr>
          <p:cNvSpPr/>
          <p:nvPr/>
        </p:nvSpPr>
        <p:spPr>
          <a:xfrm>
            <a:off x="4901807" y="14864"/>
            <a:ext cx="7271502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For </a:t>
            </a:r>
            <a:r>
              <a:rPr lang="en-US" b="1" dirty="0" err="1"/>
              <a:t>realtime</a:t>
            </a:r>
            <a:r>
              <a:rPr lang="en-US" b="1" dirty="0"/>
              <a:t> vehicle track simulation using numerical integration, compute vehicle rotation around center C at infinitesimal displacement of C over</a:t>
            </a:r>
          </a:p>
          <a:p>
            <a:r>
              <a:rPr lang="en-US" b="1" dirty="0" err="1"/>
              <a:t>Δx</a:t>
            </a:r>
            <a:r>
              <a:rPr lang="en-US" b="1" dirty="0"/>
              <a:t> = v </a:t>
            </a:r>
            <a:r>
              <a:rPr lang="en-US" b="1" dirty="0" err="1"/>
              <a:t>Δt</a:t>
            </a:r>
            <a:r>
              <a:rPr lang="en-US" b="1" dirty="0"/>
              <a:t> with steering angle </a:t>
            </a:r>
            <a:r>
              <a:rPr lang="el-GR" b="1" dirty="0"/>
              <a:t>α</a:t>
            </a:r>
            <a:r>
              <a:rPr lang="en-US" b="1" dirty="0"/>
              <a:t>, given wheel </a:t>
            </a:r>
            <a:r>
              <a:rPr lang="en-US" b="1"/>
              <a:t>base RF.</a:t>
            </a:r>
            <a:endParaRPr lang="en-US" b="1" dirty="0"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E64FF8BC-4520-4D3C-83A0-FA1FED8174AE}"/>
              </a:ext>
            </a:extLst>
          </p:cNvPr>
          <p:cNvSpPr txBox="1"/>
          <p:nvPr/>
        </p:nvSpPr>
        <p:spPr>
          <a:xfrm>
            <a:off x="5302801" y="4432269"/>
            <a:ext cx="67178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Check if these are the appropriate approximations.</a:t>
            </a:r>
          </a:p>
          <a:p>
            <a:r>
              <a:rPr lang="en-US" dirty="0"/>
              <a:t>If so, program a simulation and visualization using these formulae.</a:t>
            </a:r>
          </a:p>
          <a:p>
            <a:endParaRPr lang="en-US" dirty="0"/>
          </a:p>
          <a:p>
            <a:r>
              <a:rPr lang="en-US" dirty="0"/>
              <a:t>The radii of the circles differ for starboard and portside wheels,</a:t>
            </a:r>
          </a:p>
          <a:p>
            <a:r>
              <a:rPr lang="en-US" dirty="0"/>
              <a:t>what about rotational speed difference, required centripetal acceleration?</a:t>
            </a:r>
          </a:p>
          <a:p>
            <a:endParaRPr lang="en-US" dirty="0"/>
          </a:p>
          <a:p>
            <a:r>
              <a:rPr lang="en-US" dirty="0"/>
              <a:t>Extra:  What about toe-in, toe-out, caster, camber?</a:t>
            </a:r>
            <a:endParaRPr lang="en-NL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45EF82-9253-4645-8CE2-4D044C54C2A5}"/>
              </a:ext>
            </a:extLst>
          </p:cNvPr>
          <p:cNvSpPr txBox="1"/>
          <p:nvPr/>
        </p:nvSpPr>
        <p:spPr>
          <a:xfrm>
            <a:off x="124803" y="6215653"/>
            <a:ext cx="151663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GEATEC</a:t>
            </a:r>
            <a:r>
              <a:rPr lang="en-US" sz="1200" dirty="0"/>
              <a:t> </a:t>
            </a:r>
            <a:r>
              <a:rPr lang="en-US" sz="1050" dirty="0">
                <a:solidFill>
                  <a:srgbClr val="FF0000"/>
                </a:solidFill>
              </a:rPr>
              <a:t>engineering</a:t>
            </a:r>
            <a:endParaRPr lang="en-US" sz="1200" dirty="0">
              <a:solidFill>
                <a:srgbClr val="FF0000"/>
              </a:solidFill>
            </a:endParaRPr>
          </a:p>
          <a:p>
            <a:r>
              <a:rPr lang="en-US" sz="1400" dirty="0" err="1"/>
              <a:t>Licence</a:t>
            </a:r>
            <a:r>
              <a:rPr lang="en-US" sz="1400" dirty="0"/>
              <a:t>: Apache 2</a:t>
            </a:r>
            <a:endParaRPr lang="en-NL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48AE10-43B5-4AB4-8099-F7659F4CC0E5}"/>
              </a:ext>
            </a:extLst>
          </p:cNvPr>
          <p:cNvSpPr txBox="1"/>
          <p:nvPr/>
        </p:nvSpPr>
        <p:spPr>
          <a:xfrm>
            <a:off x="771503" y="2280604"/>
            <a:ext cx="12650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  = Front</a:t>
            </a:r>
          </a:p>
          <a:p>
            <a:r>
              <a:rPr lang="en-US" dirty="0"/>
              <a:t>C  = Center</a:t>
            </a:r>
          </a:p>
          <a:p>
            <a:r>
              <a:rPr lang="en-US" dirty="0"/>
              <a:t>R  = Rear</a:t>
            </a:r>
          </a:p>
          <a:p>
            <a:r>
              <a:rPr lang="en-US" dirty="0"/>
              <a:t>M = Middle</a:t>
            </a:r>
            <a:endParaRPr lang="en-NL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0B0A33C-9A7C-4E2E-8767-8AD5615714ED}"/>
              </a:ext>
            </a:extLst>
          </p:cNvPr>
          <p:cNvSpPr txBox="1"/>
          <p:nvPr/>
        </p:nvSpPr>
        <p:spPr>
          <a:xfrm>
            <a:off x="2830470" y="1953422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solidFill>
                  <a:srgbClr val="0070C0"/>
                </a:solidFill>
              </a:rPr>
              <a:t>α</a:t>
            </a:r>
            <a:endParaRPr lang="en-NL" dirty="0">
              <a:solidFill>
                <a:srgbClr val="0070C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6BA114-FCB8-4C89-B465-4CAC50209560}"/>
              </a:ext>
            </a:extLst>
          </p:cNvPr>
          <p:cNvSpPr txBox="1"/>
          <p:nvPr/>
        </p:nvSpPr>
        <p:spPr>
          <a:xfrm>
            <a:off x="1274226" y="3861791"/>
            <a:ext cx="32426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Point C follows the orange circle.</a:t>
            </a:r>
          </a:p>
          <a:p>
            <a:r>
              <a:rPr lang="en-US" dirty="0"/>
              <a:t>It’s also the center of rotation of</a:t>
            </a:r>
          </a:p>
          <a:p>
            <a:r>
              <a:rPr lang="en-US" dirty="0"/>
              <a:t>the fuselage.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920148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230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Jacques de Hooge</dc:creator>
  <cp:lastModifiedBy>Jacques de Hooge</cp:lastModifiedBy>
  <cp:revision>21</cp:revision>
  <dcterms:created xsi:type="dcterms:W3CDTF">2019-09-02T13:51:57Z</dcterms:created>
  <dcterms:modified xsi:type="dcterms:W3CDTF">2019-09-02T16:09:25Z</dcterms:modified>
</cp:coreProperties>
</file>